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62" r:id="rId5"/>
    <p:sldId id="259" r:id="rId6"/>
    <p:sldId id="275" r:id="rId7"/>
    <p:sldId id="261" r:id="rId8"/>
    <p:sldId id="273" r:id="rId9"/>
    <p:sldId id="266" r:id="rId10"/>
    <p:sldId id="271" r:id="rId11"/>
    <p:sldId id="267" r:id="rId12"/>
    <p:sldId id="270" r:id="rId13"/>
    <p:sldId id="274" r:id="rId14"/>
    <p:sldId id="268" r:id="rId15"/>
    <p:sldId id="269" r:id="rId16"/>
    <p:sldId id="272" r:id="rId17"/>
    <p:sldId id="265" r:id="rId18"/>
  </p:sldIdLst>
  <p:sldSz cx="9144000" cy="5143500" type="screen16x9"/>
  <p:notesSz cx="5143500" cy="9144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1"/>
    <p:restoredTop sz="94610"/>
  </p:normalViewPr>
  <p:slideViewPr>
    <p:cSldViewPr snapToGrid="0" snapToObjects="1">
      <p:cViewPr varScale="1">
        <p:scale>
          <a:sx n="114" d="100"/>
          <a:sy n="114" d="100"/>
        </p:scale>
        <p:origin x="562" y="8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394640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17128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0" Type="http://schemas.openxmlformats.org/officeDocument/2006/relationships/image" Target="../media/image22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bg>
      <p:bgPr>
        <a:solidFill>
          <a:srgbClr val="D3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3" name="Text 0"/>
          <p:cNvSpPr txBox="1"/>
          <p:nvPr/>
        </p:nvSpPr>
        <p:spPr>
          <a:xfrm>
            <a:off x="178375" y="177425"/>
            <a:ext cx="5731500" cy="22227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00000"/>
              </a:lnSpc>
              <a:buNone/>
            </a:pPr>
            <a:r>
              <a:rPr lang="en-US" sz="34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Обзор отчета по форме 65 и ключевых изменениях 2025 года
</a:t>
            </a:r>
            <a:endParaRPr lang="en-US" sz="3400" dirty="0"/>
          </a:p>
        </p:txBody>
      </p:sp>
      <p:sp>
        <p:nvSpPr>
          <p:cNvPr id="4" name="Text 1"/>
          <p:cNvSpPr txBox="1"/>
          <p:nvPr/>
        </p:nvSpPr>
        <p:spPr>
          <a:xfrm>
            <a:off x="1645648" y="2170526"/>
            <a:ext cx="7206300" cy="1145700"/>
          </a:xfrm>
          <a:prstGeom prst="rect">
            <a:avLst/>
          </a:prstGeom>
          <a:noFill/>
          <a:ln/>
        </p:spPr>
        <p:txBody>
          <a:bodyPr wrap="square" lIns="0" tIns="0" rIns="0" bIns="0" rtlCol="0" anchor="b"/>
          <a:lstStyle/>
          <a:p>
            <a:pPr marL="0" indent="0" algn="r">
              <a:lnSpc>
                <a:spcPct val="100000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Форма 65 фиксирует данные о вирусных гепатитах, обновлена согласно требованиям 2025 года.
</a:t>
            </a:r>
            <a:r>
              <a:rPr lang="en-US" sz="1200" dirty="0">
                <a:solidFill>
                  <a:srgbClr val="9E9E9E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200" dirty="0"/>
          </a:p>
        </p:txBody>
      </p:sp>
      <p:sp>
        <p:nvSpPr>
          <p:cNvPr id="5" name="Прямоугольник: скругленные углы 4">
            <a:extLst>
              <a:ext uri="{FF2B5EF4-FFF2-40B4-BE49-F238E27FC236}">
                <a16:creationId xmlns:a16="http://schemas.microsoft.com/office/drawing/2014/main" id="{518B9DC3-DA72-439E-9C6D-9FB2DF43F029}"/>
              </a:ext>
            </a:extLst>
          </p:cNvPr>
          <p:cNvSpPr/>
          <p:nvPr/>
        </p:nvSpPr>
        <p:spPr>
          <a:xfrm>
            <a:off x="3032312" y="3656251"/>
            <a:ext cx="4840941" cy="914400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Емельянова Альвина Николаевна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>
            <a:extLst>
              <a:ext uri="{FF2B5EF4-FFF2-40B4-BE49-F238E27FC236}">
                <a16:creationId xmlns:a16="http://schemas.microsoft.com/office/drawing/2014/main" id="{2EBE5A9B-F6BC-49BF-AE5E-A03269EFF31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089" y="0"/>
            <a:ext cx="8444754" cy="54595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8864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C06EC2A-5A84-48EF-AE28-7FBA686946AF}"/>
              </a:ext>
            </a:extLst>
          </p:cNvPr>
          <p:cNvSpPr/>
          <p:nvPr/>
        </p:nvSpPr>
        <p:spPr>
          <a:xfrm>
            <a:off x="773207" y="470646"/>
            <a:ext cx="7321922" cy="32743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Раздел 2. Движение пациентов с хроническими вирусными гепатитами, находящихся на диспансерном учете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Упрощена таблица 2000</a:t>
            </a:r>
          </a:p>
          <a:p>
            <a:pPr algn="ctr"/>
            <a:r>
              <a:rPr lang="ru-RU" dirty="0"/>
              <a:t>Суммарный столбец зарегистрировано – всех оставшихся столбцов 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6913442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3698435B-2385-4CF4-997E-0F979140BC6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12" y="0"/>
            <a:ext cx="8854888" cy="5291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Овал 2">
            <a:extLst>
              <a:ext uri="{FF2B5EF4-FFF2-40B4-BE49-F238E27FC236}">
                <a16:creationId xmlns:a16="http://schemas.microsoft.com/office/drawing/2014/main" id="{C174C19A-D8AF-4BAB-8ED4-268A945B9285}"/>
              </a:ext>
            </a:extLst>
          </p:cNvPr>
          <p:cNvSpPr/>
          <p:nvPr/>
        </p:nvSpPr>
        <p:spPr>
          <a:xfrm>
            <a:off x="2588559" y="2420471"/>
            <a:ext cx="2958353" cy="102197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000" i="1" dirty="0">
                <a:solidFill>
                  <a:schemeClr val="tx1"/>
                </a:solidFill>
              </a:rPr>
              <a:t>СТОЛБЕЦ 6- СОСТОЯЩИЕ НА УЧТЕ НА КОНЕЦ 2024Г ИЗ 4 СТОЛ</a:t>
            </a:r>
          </a:p>
        </p:txBody>
      </p:sp>
    </p:spTree>
    <p:extLst>
      <p:ext uri="{BB962C8B-B14F-4D97-AF65-F5344CB8AC3E}">
        <p14:creationId xmlns:p14="http://schemas.microsoft.com/office/powerpoint/2010/main" val="3781401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BBFE6902-42F3-4208-BC1F-1DB4081CE4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88" y="625288"/>
            <a:ext cx="8323730" cy="4518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B3021114-D5DB-4894-9916-7B5EB0E492A2}"/>
              </a:ext>
            </a:extLst>
          </p:cNvPr>
          <p:cNvSpPr/>
          <p:nvPr/>
        </p:nvSpPr>
        <p:spPr>
          <a:xfrm>
            <a:off x="2965076" y="692524"/>
            <a:ext cx="3892924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ПРОДОЛЖЕНИЕ 2000 – </a:t>
            </a:r>
            <a:r>
              <a:rPr lang="en-US" dirty="0"/>
              <a:t>x</a:t>
            </a:r>
            <a:r>
              <a:rPr lang="ru-RU" dirty="0" err="1"/>
              <a:t>вгс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68506238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: скругленные углы 1">
            <a:extLst>
              <a:ext uri="{FF2B5EF4-FFF2-40B4-BE49-F238E27FC236}">
                <a16:creationId xmlns:a16="http://schemas.microsoft.com/office/drawing/2014/main" id="{FC06EC2A-5A84-48EF-AE28-7FBA686946AF}"/>
              </a:ext>
            </a:extLst>
          </p:cNvPr>
          <p:cNvSpPr/>
          <p:nvPr/>
        </p:nvSpPr>
        <p:spPr>
          <a:xfrm>
            <a:off x="773207" y="470646"/>
            <a:ext cx="7321922" cy="32743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Раздел 4. ПВЛ пациентов с хроническими вирусными гепатитами, человек 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Упрощена таблица 4000</a:t>
            </a:r>
          </a:p>
          <a:p>
            <a:pPr marL="285750" indent="-285750" algn="ctr">
              <a:buFontTx/>
              <a:buChar char="-"/>
            </a:pPr>
            <a:r>
              <a:rPr lang="ru-RU" dirty="0"/>
              <a:t>Нет схем </a:t>
            </a:r>
            <a:r>
              <a:rPr lang="ru-RU" dirty="0" err="1"/>
              <a:t>интерферонсодержащих</a:t>
            </a:r>
            <a:r>
              <a:rPr lang="ru-RU" dirty="0"/>
              <a:t> при ХВГС</a:t>
            </a:r>
          </a:p>
          <a:p>
            <a:pPr algn="ctr"/>
            <a:r>
              <a:rPr lang="ru-RU" dirty="0"/>
              <a:t>+ дополнительный столбец- дети </a:t>
            </a:r>
          </a:p>
          <a:p>
            <a:pPr algn="ctr"/>
            <a:endParaRPr lang="ru-RU" dirty="0"/>
          </a:p>
          <a:p>
            <a:pPr algn="ctr"/>
            <a:r>
              <a:rPr lang="ru-RU" dirty="0"/>
              <a:t>Мониторинг – лечения и снятия с Д- учета</a:t>
            </a:r>
          </a:p>
          <a:p>
            <a:pPr algn="ctr"/>
            <a:endParaRPr lang="ru-RU" dirty="0"/>
          </a:p>
          <a:p>
            <a:pPr algn="ctr"/>
            <a:endParaRPr lang="ru-RU" dirty="0"/>
          </a:p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09835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026573B1-7F36-4DD5-ADF1-E6BAB5FDD8E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112" y="0"/>
            <a:ext cx="8653182" cy="50090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2BF00B67-3C0B-4CD6-85AC-F6D12EC878B2}"/>
              </a:ext>
            </a:extLst>
          </p:cNvPr>
          <p:cNvSpPr/>
          <p:nvPr/>
        </p:nvSpPr>
        <p:spPr>
          <a:xfrm>
            <a:off x="6017560" y="2571750"/>
            <a:ext cx="2568388" cy="14119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ЦИРРОЗ ТОЖЕ , ФИБРОЗ </a:t>
            </a:r>
          </a:p>
          <a:p>
            <a:pPr algn="ctr"/>
            <a:r>
              <a:rPr lang="ru-RU" dirty="0"/>
              <a:t>3- И 4 ТОЖЕ-</a:t>
            </a:r>
            <a:r>
              <a:rPr lang="ru-RU" sz="1100" dirty="0"/>
              <a:t>ПАЦИЕНТЫ УЖЕ НЕ ИМЕЮТ ИНФЕКЦИОННЫЙ ДИАГНОЗ . У НИХ НЕТ </a:t>
            </a:r>
            <a:r>
              <a:rPr lang="ru-RU" sz="1100" dirty="0" err="1"/>
              <a:t>хвгс</a:t>
            </a:r>
            <a:r>
              <a:rPr lang="ru-RU" sz="1100" dirty="0"/>
              <a:t> </a:t>
            </a:r>
            <a:r>
              <a:rPr lang="ru-RU" dirty="0"/>
              <a:t>  </a:t>
            </a:r>
          </a:p>
        </p:txBody>
      </p:sp>
      <p:sp>
        <p:nvSpPr>
          <p:cNvPr id="3" name="Овал 2">
            <a:extLst>
              <a:ext uri="{FF2B5EF4-FFF2-40B4-BE49-F238E27FC236}">
                <a16:creationId xmlns:a16="http://schemas.microsoft.com/office/drawing/2014/main" id="{9DA013ED-AC16-4899-9365-11058C2EA3B6}"/>
              </a:ext>
            </a:extLst>
          </p:cNvPr>
          <p:cNvSpPr/>
          <p:nvPr/>
        </p:nvSpPr>
        <p:spPr>
          <a:xfrm flipH="1">
            <a:off x="6743696" y="1835524"/>
            <a:ext cx="679078" cy="396687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Овал 3">
            <a:extLst>
              <a:ext uri="{FF2B5EF4-FFF2-40B4-BE49-F238E27FC236}">
                <a16:creationId xmlns:a16="http://schemas.microsoft.com/office/drawing/2014/main" id="{864A494F-386E-4D76-9E1A-3227835D4194}"/>
              </a:ext>
            </a:extLst>
          </p:cNvPr>
          <p:cNvSpPr/>
          <p:nvPr/>
        </p:nvSpPr>
        <p:spPr>
          <a:xfrm>
            <a:off x="410135" y="3671047"/>
            <a:ext cx="2097741" cy="645458"/>
          </a:xfrm>
          <a:prstGeom prst="ellipse">
            <a:avLst/>
          </a:prstGeom>
          <a:noFill/>
          <a:ln w="57150"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736307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>
            <a:extLst>
              <a:ext uri="{FF2B5EF4-FFF2-40B4-BE49-F238E27FC236}">
                <a16:creationId xmlns:a16="http://schemas.microsoft.com/office/drawing/2014/main" id="{E7280817-3C55-4236-97C6-87845D44177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99" y="0"/>
            <a:ext cx="8700247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>
            <a:extLst>
              <a:ext uri="{FF2B5EF4-FFF2-40B4-BE49-F238E27FC236}">
                <a16:creationId xmlns:a16="http://schemas.microsoft.com/office/drawing/2014/main" id="{36D8A545-42D8-46D4-8D5D-23F1DDF4D7C8}"/>
              </a:ext>
            </a:extLst>
          </p:cNvPr>
          <p:cNvSpPr/>
          <p:nvPr/>
        </p:nvSpPr>
        <p:spPr>
          <a:xfrm>
            <a:off x="5479676" y="3906371"/>
            <a:ext cx="1203511" cy="571500"/>
          </a:xfrm>
          <a:prstGeom prst="ellipse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dirty="0">
                <a:solidFill>
                  <a:srgbClr val="FF0000"/>
                </a:solidFill>
              </a:rPr>
              <a:t>НЕТ ПРИ </a:t>
            </a:r>
            <a:r>
              <a:rPr lang="ru-RU" sz="1400" dirty="0" err="1">
                <a:solidFill>
                  <a:srgbClr val="FF0000"/>
                </a:solidFill>
              </a:rPr>
              <a:t>хвгс</a:t>
            </a:r>
            <a:endParaRPr lang="ru-RU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83986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bg>
      <p:bgPr>
        <a:solidFill>
          <a:srgbClr val="D3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476050" y="2442650"/>
            <a:ext cx="4095900" cy="16101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Обновленная форма 65 повысит надежность статистики и согласованность с федеральными данными, что улучшит эпиднадзор и планирование борьбы с вирусными гепатитами.
</a:t>
            </a:r>
            <a:endParaRPr lang="en-US" sz="1200" dirty="0"/>
          </a:p>
        </p:txBody>
      </p:sp>
      <p:sp>
        <p:nvSpPr>
          <p:cNvPr id="5" name="Text 1"/>
          <p:cNvSpPr txBox="1"/>
          <p:nvPr/>
        </p:nvSpPr>
        <p:spPr>
          <a:xfrm>
            <a:off x="411550" y="464275"/>
            <a:ext cx="8240100" cy="7947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26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Заключение и перспективы использования обновленной формы 65
</a:t>
            </a:r>
            <a:endParaRPr lang="en-US" sz="2600" dirty="0"/>
          </a:p>
        </p:txBody>
      </p:sp>
      <p:sp>
        <p:nvSpPr>
          <p:cNvPr id="6" name="Прямоугольник: скругленные углы 5">
            <a:extLst>
              <a:ext uri="{FF2B5EF4-FFF2-40B4-BE49-F238E27FC236}">
                <a16:creationId xmlns:a16="http://schemas.microsoft.com/office/drawing/2014/main" id="{86359FF8-0CD7-4D29-B576-C68E59207E77}"/>
              </a:ext>
            </a:extLst>
          </p:cNvPr>
          <p:cNvSpPr/>
          <p:nvPr/>
        </p:nvSpPr>
        <p:spPr>
          <a:xfrm>
            <a:off x="2628900" y="1258975"/>
            <a:ext cx="5049371" cy="12556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/>
              <a:t>gepatitzk@yande</a:t>
            </a:r>
            <a:r>
              <a:rPr lang="ru-RU" sz="3200" dirty="0"/>
              <a:t>х.</a:t>
            </a:r>
            <a:r>
              <a:rPr lang="en-US" sz="3200" dirty="0" err="1"/>
              <a:t>ru</a:t>
            </a:r>
            <a:endParaRPr lang="ru-RU" sz="3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00" y="1257078"/>
            <a:ext cx="4567800" cy="3693495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5045250" y="1256725"/>
            <a:ext cx="3924300" cy="33105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Форма 65 </a:t>
            </a:r>
            <a:r>
              <a:rPr lang="en-US" sz="12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служит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основным инструментом контроля </a:t>
            </a:r>
            <a:r>
              <a:rPr lang="en-US" sz="12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гепатитов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В и С. Она создана на базе приказов Минздрава и гармонизирована с </a:t>
            </a:r>
            <a:r>
              <a:rPr lang="en-US" sz="12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федеральными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базами данных для </a:t>
            </a:r>
            <a:r>
              <a:rPr lang="en-US" sz="12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точного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мониторинга</a:t>
            </a:r>
            <a:r>
              <a:rPr lang="ru-RU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– ФЕДЕРАЛЬНЫМ РЕГИСТРОМ!!!!!!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200" dirty="0"/>
          </a:p>
        </p:txBody>
      </p:sp>
      <p:sp>
        <p:nvSpPr>
          <p:cNvPr id="5" name="Text 1"/>
          <p:cNvSpPr txBox="1"/>
          <p:nvPr/>
        </p:nvSpPr>
        <p:spPr>
          <a:xfrm>
            <a:off x="174300" y="302325"/>
            <a:ext cx="8795400" cy="429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26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Исторический контекст и значение формы 65
</a:t>
            </a:r>
            <a:endParaRPr lang="en-US" sz="2600" dirty="0"/>
          </a:p>
        </p:txBody>
      </p:sp>
      <p:sp>
        <p:nvSpPr>
          <p:cNvPr id="6" name="Text 2"/>
          <p:cNvSpPr txBox="1"/>
          <p:nvPr/>
        </p:nvSpPr>
        <p:spPr>
          <a:xfrm>
            <a:off x="8580075" y="4766850"/>
            <a:ext cx="344700" cy="708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ct val="100000"/>
              </a:lnSpc>
              <a:buNone/>
            </a:pPr>
            <a:r>
              <a:rPr lang="en-US" sz="8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2</a:t>
            </a:r>
            <a:endParaRPr lang="en-US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00" y="1040196"/>
            <a:ext cx="8795400" cy="1992708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4" name="Text 0"/>
          <p:cNvSpPr txBox="1"/>
          <p:nvPr/>
        </p:nvSpPr>
        <p:spPr>
          <a:xfrm>
            <a:off x="174300" y="302325"/>
            <a:ext cx="8795400" cy="429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26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Особенности структуры отчета и обновления 2025 года
</a:t>
            </a:r>
            <a:endParaRPr lang="en-US" sz="2600" dirty="0"/>
          </a:p>
        </p:txBody>
      </p:sp>
      <p:sp>
        <p:nvSpPr>
          <p:cNvPr id="5" name="Text 1"/>
          <p:cNvSpPr txBox="1"/>
          <p:nvPr/>
        </p:nvSpPr>
        <p:spPr>
          <a:xfrm>
            <a:off x="174300" y="3236450"/>
            <a:ext cx="4222500" cy="1406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4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Основные разделы отчета
</a:t>
            </a:r>
            <a:r>
              <a:rPr lang="en-US" sz="6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Отчет содержит данные по количеству случаев, видам вирусов, возрасту пациентов и степени тяжести. Эти разделы обеспечивают системный подход к наблюдению за заболеваемостью.
</a:t>
            </a:r>
            <a:endParaRPr lang="en-US" sz="1400" dirty="0"/>
          </a:p>
        </p:txBody>
      </p:sp>
      <p:sp>
        <p:nvSpPr>
          <p:cNvPr id="6" name="Text 2"/>
          <p:cNvSpPr txBox="1"/>
          <p:nvPr/>
        </p:nvSpPr>
        <p:spPr>
          <a:xfrm>
            <a:off x="4692775" y="3236450"/>
            <a:ext cx="4222500" cy="14064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4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Ключевые изменения 2025 года
</a:t>
            </a:r>
            <a:r>
              <a:rPr lang="en-US" sz="6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 2025 </a:t>
            </a:r>
            <a:r>
              <a:rPr lang="en-US" sz="12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году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</a:t>
            </a:r>
            <a:r>
              <a:rPr lang="en-US" sz="12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устранены</a:t>
            </a: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повторяющиеся показатели и расширена детализация тяжести заболеваний для повышения качества данных.
</a:t>
            </a:r>
            <a:endParaRPr lang="en-US" sz="1400" dirty="0"/>
          </a:p>
        </p:txBody>
      </p:sp>
      <p:sp>
        <p:nvSpPr>
          <p:cNvPr id="7" name="Text 3"/>
          <p:cNvSpPr txBox="1"/>
          <p:nvPr/>
        </p:nvSpPr>
        <p:spPr>
          <a:xfrm>
            <a:off x="8732475" y="4766850"/>
            <a:ext cx="344700" cy="708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ct val="100000"/>
              </a:lnSpc>
              <a:buNone/>
            </a:pPr>
            <a:r>
              <a:rPr lang="en-US" sz="8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3</a:t>
            </a:r>
            <a:endParaRPr lang="en-US" sz="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4300" y="1447610"/>
            <a:ext cx="3598200" cy="2934079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ext 0"/>
          <p:cNvSpPr txBox="1"/>
          <p:nvPr/>
        </p:nvSpPr>
        <p:spPr>
          <a:xfrm>
            <a:off x="174300" y="302325"/>
            <a:ext cx="8808000" cy="429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26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Удаленные и упрощённые поля в форме 65 в 2025 году
</a:t>
            </a:r>
            <a:endParaRPr lang="en-US" sz="2600" dirty="0"/>
          </a:p>
        </p:txBody>
      </p:sp>
      <p:sp>
        <p:nvSpPr>
          <p:cNvPr id="8" name="Text 1"/>
          <p:cNvSpPr txBox="1"/>
          <p:nvPr/>
        </p:nvSpPr>
        <p:spPr>
          <a:xfrm>
            <a:off x="4055625" y="1870425"/>
            <a:ext cx="4371600" cy="8601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Исключены поля, дублирующие федеральные базы, что снизило громоздкость отчета и повысило его актуальность для пользователей.
</a:t>
            </a:r>
            <a:endParaRPr lang="en-US" sz="1200" dirty="0"/>
          </a:p>
        </p:txBody>
      </p:sp>
      <p:sp>
        <p:nvSpPr>
          <p:cNvPr id="9" name="Text 2"/>
          <p:cNvSpPr txBox="1"/>
          <p:nvPr/>
        </p:nvSpPr>
        <p:spPr>
          <a:xfrm>
            <a:off x="4055625" y="3327925"/>
            <a:ext cx="4371600" cy="8601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2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Часть клинических данных упрощена с целью уменьшить административную нагрузку, оставив только наиболее значимые показатели для анализа.
</a:t>
            </a:r>
            <a:endParaRPr lang="en-US" sz="1200" dirty="0"/>
          </a:p>
        </p:txBody>
      </p:sp>
      <p:sp>
        <p:nvSpPr>
          <p:cNvPr id="10" name="Text 3"/>
          <p:cNvSpPr txBox="1"/>
          <p:nvPr/>
        </p:nvSpPr>
        <p:spPr>
          <a:xfrm>
            <a:off x="8732475" y="4766850"/>
            <a:ext cx="344700" cy="708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ct val="100000"/>
              </a:lnSpc>
              <a:buNone/>
            </a:pPr>
            <a:r>
              <a:rPr lang="en-US" sz="8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7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3587534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24535" y="85051"/>
            <a:ext cx="9144000" cy="51435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455300" y="1714961"/>
            <a:ext cx="4514400" cy="1646428"/>
          </a:xfrm>
          <a:prstGeom prst="rect">
            <a:avLst/>
          </a:prstGeom>
        </p:spPr>
      </p:pic>
      <p:sp>
        <p:nvSpPr>
          <p:cNvPr id="6" name="Text 0"/>
          <p:cNvSpPr txBox="1"/>
          <p:nvPr/>
        </p:nvSpPr>
        <p:spPr>
          <a:xfrm>
            <a:off x="174300" y="302325"/>
            <a:ext cx="8795400" cy="429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2224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Сравнение ключевых показателей формы 65 до и после 2025 года
</a:t>
            </a:r>
            <a:endParaRPr lang="en-US" sz="2224" dirty="0"/>
          </a:p>
        </p:txBody>
      </p:sp>
      <p:sp>
        <p:nvSpPr>
          <p:cNvPr id="7" name="Text 1"/>
          <p:cNvSpPr txBox="1"/>
          <p:nvPr/>
        </p:nvSpPr>
        <p:spPr>
          <a:xfrm>
            <a:off x="174000" y="1881900"/>
            <a:ext cx="3652200" cy="6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Таблица отражает уменьшение избыточности, добавление новых параметров и оптимизацию структуры формы.
</a:t>
            </a:r>
            <a:endParaRPr lang="en-US" sz="1100" dirty="0"/>
          </a:p>
        </p:txBody>
      </p:sp>
      <p:sp>
        <p:nvSpPr>
          <p:cNvPr id="8" name="Text 2"/>
          <p:cNvSpPr txBox="1"/>
          <p:nvPr/>
        </p:nvSpPr>
        <p:spPr>
          <a:xfrm>
            <a:off x="174000" y="2906100"/>
            <a:ext cx="3652200" cy="60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Оптимизация привела к сокращению данных на 15% и внедрению 4 новых параметров классификации.
</a:t>
            </a:r>
            <a:endParaRPr lang="en-US" sz="1100" dirty="0"/>
          </a:p>
        </p:txBody>
      </p:sp>
      <p:sp>
        <p:nvSpPr>
          <p:cNvPr id="9" name="Text 3"/>
          <p:cNvSpPr txBox="1"/>
          <p:nvPr/>
        </p:nvSpPr>
        <p:spPr>
          <a:xfrm>
            <a:off x="109175" y="4637850"/>
            <a:ext cx="7869000" cy="2079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30039"/>
              </a:lnSpc>
              <a:buNone/>
            </a:pPr>
            <a:r>
              <a:rPr lang="en-US" sz="9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Приказ Минздрава РФ 2024 года
</a:t>
            </a:r>
            <a:endParaRPr lang="en-US" sz="900" dirty="0"/>
          </a:p>
        </p:txBody>
      </p:sp>
      <p:sp>
        <p:nvSpPr>
          <p:cNvPr id="10" name="Text 4"/>
          <p:cNvSpPr txBox="1"/>
          <p:nvPr/>
        </p:nvSpPr>
        <p:spPr>
          <a:xfrm>
            <a:off x="8732475" y="4766850"/>
            <a:ext cx="344700" cy="708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ct val="100000"/>
              </a:lnSpc>
              <a:buNone/>
            </a:pPr>
            <a:r>
              <a:rPr lang="en-US" sz="8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4</a:t>
            </a:r>
            <a:endParaRPr lang="en-US" sz="800" dirty="0"/>
          </a:p>
        </p:txBody>
      </p:sp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id="{6F508D40-A30C-4F31-BA2F-23629F24F510}"/>
              </a:ext>
            </a:extLst>
          </p:cNvPr>
          <p:cNvSpPr/>
          <p:nvPr/>
        </p:nvSpPr>
        <p:spPr>
          <a:xfrm>
            <a:off x="1109381" y="576750"/>
            <a:ext cx="584274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Приказ </a:t>
            </a:r>
            <a:r>
              <a:rPr lang="ru-RU" dirty="0" err="1"/>
              <a:t>Ростата</a:t>
            </a:r>
            <a:r>
              <a:rPr lang="ru-RU" dirty="0"/>
              <a:t> от 5.12.25г. №686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2" descr="thumb_IMG_0487">
            <a:extLst>
              <a:ext uri="{FF2B5EF4-FFF2-40B4-BE49-F238E27FC236}">
                <a16:creationId xmlns:a16="http://schemas.microsoft.com/office/drawing/2014/main" id="{D92EF458-1837-4F33-B774-5E3D7E65125E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4419600" y="241935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3" name="AutoShape 4" descr="thumb_IMG_0487">
            <a:extLst>
              <a:ext uri="{FF2B5EF4-FFF2-40B4-BE49-F238E27FC236}">
                <a16:creationId xmlns:a16="http://schemas.microsoft.com/office/drawing/2014/main" id="{564E2886-59A4-4AA3-97BF-48494CF1DE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2467535" y="467285"/>
            <a:ext cx="2409265" cy="24092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>
            <a:extLst>
              <a:ext uri="{FF2B5EF4-FFF2-40B4-BE49-F238E27FC236}">
                <a16:creationId xmlns:a16="http://schemas.microsoft.com/office/drawing/2014/main" id="{3FCFEA15-490F-43B8-A564-472FB0EF21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158" y="0"/>
            <a:ext cx="8074959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512647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bg>
      <p:bgPr>
        <a:solidFill>
          <a:srgbClr val="D3DFD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0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3" name="Image 1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4" name="Image 2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5" name="Image 3" descr="preencoded.pn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64675" y="1225603"/>
            <a:ext cx="267900" cy="267900"/>
          </a:xfrm>
          <a:prstGeom prst="rect">
            <a:avLst/>
          </a:prstGeom>
        </p:spPr>
      </p:pic>
      <p:pic>
        <p:nvPicPr>
          <p:cNvPr id="6" name="Image 4" descr="preencoded.pn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7" name="Image 5" descr="preencoded.pn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798412" y="1225603"/>
            <a:ext cx="267900" cy="267900"/>
          </a:xfrm>
          <a:prstGeom prst="rect">
            <a:avLst/>
          </a:prstGeom>
        </p:spPr>
      </p:pic>
      <p:pic>
        <p:nvPicPr>
          <p:cNvPr id="8" name="Image 6" descr="preencoded.png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9" name="Image 7" descr="preencoded.png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64675" y="3203566"/>
            <a:ext cx="267900" cy="267900"/>
          </a:xfrm>
          <a:prstGeom prst="rect">
            <a:avLst/>
          </a:prstGeom>
        </p:spPr>
      </p:pic>
      <p:pic>
        <p:nvPicPr>
          <p:cNvPr id="10" name="Image 8" descr="preencoded.pn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pic>
        <p:nvPicPr>
          <p:cNvPr id="11" name="Image 9" descr="preencoded.png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798412" y="3203566"/>
            <a:ext cx="267900" cy="267900"/>
          </a:xfrm>
          <a:prstGeom prst="rect">
            <a:avLst/>
          </a:prstGeom>
        </p:spPr>
      </p:pic>
      <p:sp>
        <p:nvSpPr>
          <p:cNvPr id="12" name="Text 0"/>
          <p:cNvSpPr txBox="1"/>
          <p:nvPr/>
        </p:nvSpPr>
        <p:spPr>
          <a:xfrm>
            <a:off x="174300" y="302325"/>
            <a:ext cx="8795400" cy="4293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90000"/>
              </a:lnSpc>
              <a:buNone/>
            </a:pPr>
            <a:r>
              <a:rPr lang="en-US" sz="26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Ключевые нововведения 2025 года
</a:t>
            </a:r>
            <a:endParaRPr lang="en-US" sz="2600" dirty="0"/>
          </a:p>
        </p:txBody>
      </p:sp>
      <p:sp>
        <p:nvSpPr>
          <p:cNvPr id="13" name="Text 1"/>
          <p:cNvSpPr txBox="1"/>
          <p:nvPr/>
        </p:nvSpPr>
        <p:spPr>
          <a:xfrm>
            <a:off x="8732475" y="4766850"/>
            <a:ext cx="344700" cy="7080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r">
              <a:lnSpc>
                <a:spcPct val="100000"/>
              </a:lnSpc>
              <a:buNone/>
            </a:pPr>
            <a:r>
              <a:rPr lang="en-US" sz="8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6</a:t>
            </a:r>
            <a:endParaRPr lang="en-US" sz="800" dirty="0"/>
          </a:p>
        </p:txBody>
      </p:sp>
      <p:sp>
        <p:nvSpPr>
          <p:cNvPr id="14" name="Text 2"/>
          <p:cNvSpPr txBox="1"/>
          <p:nvPr/>
        </p:nvSpPr>
        <p:spPr>
          <a:xfrm>
            <a:off x="251675" y="1728861"/>
            <a:ext cx="4042200" cy="729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100" dirty="0"/>
          </a:p>
        </p:txBody>
      </p:sp>
      <p:sp>
        <p:nvSpPr>
          <p:cNvPr id="15" name="Text 3"/>
          <p:cNvSpPr txBox="1"/>
          <p:nvPr/>
        </p:nvSpPr>
        <p:spPr>
          <a:xfrm>
            <a:off x="781700" y="1177153"/>
            <a:ext cx="3512100" cy="36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200" dirty="0">
                <a:solidFill>
                  <a:srgbClr val="00206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Классификация форм заболевания</a:t>
            </a:r>
            <a:r>
              <a:rPr lang="en-US" sz="12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200" dirty="0"/>
          </a:p>
        </p:txBody>
      </p:sp>
      <p:sp>
        <p:nvSpPr>
          <p:cNvPr id="16" name="Text 4"/>
          <p:cNvSpPr txBox="1"/>
          <p:nvPr/>
        </p:nvSpPr>
        <p:spPr>
          <a:xfrm>
            <a:off x="4649962" y="1728775"/>
            <a:ext cx="4042200" cy="72960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1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Детализированы лабораторные критерии и протоколы подтверждения, обеспечивающие стандартизацию данных.
</a:t>
            </a:r>
            <a:endParaRPr lang="en-US" sz="1100" dirty="0"/>
          </a:p>
        </p:txBody>
      </p:sp>
      <p:sp>
        <p:nvSpPr>
          <p:cNvPr id="17" name="Text 5"/>
          <p:cNvSpPr txBox="1"/>
          <p:nvPr/>
        </p:nvSpPr>
        <p:spPr>
          <a:xfrm>
            <a:off x="5215437" y="1177153"/>
            <a:ext cx="3321900" cy="36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2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Методы подтверждения диагноза
</a:t>
            </a:r>
            <a:endParaRPr lang="en-US" sz="1200" dirty="0"/>
          </a:p>
        </p:txBody>
      </p:sp>
      <p:sp>
        <p:nvSpPr>
          <p:cNvPr id="18" name="Text 6"/>
          <p:cNvSpPr txBox="1"/>
          <p:nvPr/>
        </p:nvSpPr>
        <p:spPr>
          <a:xfrm>
            <a:off x="251725" y="3709511"/>
            <a:ext cx="4042200" cy="729600"/>
          </a:xfrm>
          <a:prstGeom prst="rect">
            <a:avLst/>
          </a:prstGeom>
          <a:solidFill>
            <a:schemeClr val="accent2"/>
          </a:solidFill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ct val="115000"/>
              </a:lnSpc>
              <a:buNone/>
            </a:pPr>
            <a:r>
              <a:rPr lang="ru-RU" sz="11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Исключена таблица 4100 - </a:t>
            </a:r>
            <a:r>
              <a:rPr lang="en-US" sz="11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поля</a:t>
            </a:r>
            <a:r>
              <a:rPr lang="en-US" sz="11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 для фиксации информации о </a:t>
            </a:r>
            <a:r>
              <a:rPr lang="en-US" sz="1100" dirty="0" err="1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вакцинации</a:t>
            </a:r>
            <a:r>
              <a:rPr lang="en-US" sz="1100" dirty="0">
                <a:solidFill>
                  <a:srgbClr val="000000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
</a:t>
            </a:r>
            <a:endParaRPr lang="en-US" sz="1100" dirty="0"/>
          </a:p>
        </p:txBody>
      </p:sp>
      <p:sp>
        <p:nvSpPr>
          <p:cNvPr id="19" name="Text 7"/>
          <p:cNvSpPr txBox="1"/>
          <p:nvPr/>
        </p:nvSpPr>
        <p:spPr>
          <a:xfrm>
            <a:off x="781700" y="3157875"/>
            <a:ext cx="3512100" cy="3648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marL="0" indent="0" algn="l">
              <a:lnSpc>
                <a:spcPct val="115000"/>
              </a:lnSpc>
              <a:buNone/>
            </a:pPr>
            <a:r>
              <a:rPr lang="en-US" sz="1200" dirty="0">
                <a:solidFill>
                  <a:srgbClr val="B7B7B7"/>
                </a:solidFill>
                <a:latin typeface="Arial" pitchFamily="34" charset="0"/>
                <a:ea typeface="Arial" pitchFamily="34" charset="-122"/>
                <a:cs typeface="Arial" pitchFamily="34" charset="-120"/>
              </a:rPr>
              <a:t>Учет вакцинационного статуса
</a:t>
            </a:r>
            <a:endParaRPr lang="en-US" sz="1200" dirty="0"/>
          </a:p>
        </p:txBody>
      </p:sp>
      <p:sp>
        <p:nvSpPr>
          <p:cNvPr id="22" name="Прямоугольник: скругленные углы 21">
            <a:extLst>
              <a:ext uri="{FF2B5EF4-FFF2-40B4-BE49-F238E27FC236}">
                <a16:creationId xmlns:a16="http://schemas.microsoft.com/office/drawing/2014/main" id="{F167AF99-50B2-47C6-BDB9-0F4854B33B25}"/>
              </a:ext>
            </a:extLst>
          </p:cNvPr>
          <p:cNvSpPr/>
          <p:nvPr/>
        </p:nvSpPr>
        <p:spPr>
          <a:xfrm>
            <a:off x="742475" y="1765848"/>
            <a:ext cx="3165012" cy="1060677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200" dirty="0" err="1">
                <a:solidFill>
                  <a:srgbClr val="002060"/>
                </a:solidFill>
                <a:cs typeface="Aharoni" panose="02010803020104030203" pitchFamily="2" charset="-79"/>
              </a:rPr>
              <a:t>Структуирована</a:t>
            </a:r>
            <a:endParaRPr lang="ru-RU" sz="1200" dirty="0">
              <a:solidFill>
                <a:srgbClr val="002060"/>
              </a:solidFill>
              <a:cs typeface="Aharoni" panose="02010803020104030203" pitchFamily="2" charset="-79"/>
            </a:endParaRPr>
          </a:p>
          <a:p>
            <a:pPr algn="ctr"/>
            <a:r>
              <a:rPr lang="ru-RU" sz="1200" dirty="0">
                <a:solidFill>
                  <a:srgbClr val="002060"/>
                </a:solidFill>
                <a:cs typeface="Aharoni" panose="02010803020104030203" pitchFamily="2" charset="-79"/>
              </a:rPr>
              <a:t>Таблица 1000- введена графа – </a:t>
            </a:r>
          </a:p>
          <a:p>
            <a:pPr algn="ctr"/>
            <a:r>
              <a:rPr lang="ru-RU" sz="1200" dirty="0">
                <a:solidFill>
                  <a:srgbClr val="002060"/>
                </a:solidFill>
                <a:cs typeface="Aharoni" panose="02010803020104030203" pitchFamily="2" charset="-79"/>
              </a:rPr>
              <a:t> другой  </a:t>
            </a:r>
            <a:r>
              <a:rPr lang="ru-RU" dirty="0">
                <a:solidFill>
                  <a:srgbClr val="002060"/>
                </a:solidFill>
                <a:cs typeface="Aharoni" panose="02010803020104030203" pitchFamily="2" charset="-79"/>
              </a:rPr>
              <a:t>ХР ВГ- шифр В18.8</a:t>
            </a:r>
          </a:p>
          <a:p>
            <a:pPr algn="ctr"/>
            <a:r>
              <a:rPr lang="ru-RU" sz="1200" dirty="0">
                <a:solidFill>
                  <a:srgbClr val="002060"/>
                </a:solidFill>
                <a:cs typeface="Aharoni" panose="02010803020104030203" pitchFamily="2" charset="-79"/>
              </a:rPr>
              <a:t> столбец   17( </a:t>
            </a:r>
            <a:r>
              <a:rPr lang="ru-RU" sz="1200" dirty="0" err="1">
                <a:solidFill>
                  <a:srgbClr val="002060"/>
                </a:solidFill>
                <a:cs typeface="Aharoni" panose="02010803020104030203" pitchFamily="2" charset="-79"/>
              </a:rPr>
              <a:t>табл</a:t>
            </a:r>
            <a:r>
              <a:rPr lang="ru-RU" sz="1200" dirty="0">
                <a:solidFill>
                  <a:srgbClr val="002060"/>
                </a:solidFill>
                <a:cs typeface="Aharoni" panose="02010803020104030203" pitchFamily="2" charset="-79"/>
              </a:rPr>
              <a:t> 1000)  – аналогично требованиям формирования таблицы 3000</a:t>
            </a:r>
          </a:p>
        </p:txBody>
      </p:sp>
      <p:sp>
        <p:nvSpPr>
          <p:cNvPr id="23" name="Прямоугольник: скругленные углы 22">
            <a:extLst>
              <a:ext uri="{FF2B5EF4-FFF2-40B4-BE49-F238E27FC236}">
                <a16:creationId xmlns:a16="http://schemas.microsoft.com/office/drawing/2014/main" id="{5A444D1D-B837-45A9-BE15-CC2CB599CAB1}"/>
              </a:ext>
            </a:extLst>
          </p:cNvPr>
          <p:cNvSpPr/>
          <p:nvPr/>
        </p:nvSpPr>
        <p:spPr>
          <a:xfrm>
            <a:off x="5412441" y="2167512"/>
            <a:ext cx="3479883" cy="72960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rgbClr val="002060"/>
                </a:solidFill>
              </a:rPr>
              <a:t>Раздел 3 таблица 3000- обследование на наличие фиброза</a:t>
            </a:r>
          </a:p>
        </p:txBody>
      </p:sp>
      <p:sp>
        <p:nvSpPr>
          <p:cNvPr id="24" name="Прямоугольник: скругленные углы 23">
            <a:extLst>
              <a:ext uri="{FF2B5EF4-FFF2-40B4-BE49-F238E27FC236}">
                <a16:creationId xmlns:a16="http://schemas.microsoft.com/office/drawing/2014/main" id="{D2D07A6A-32C0-4844-9727-DF23862BED80}"/>
              </a:ext>
            </a:extLst>
          </p:cNvPr>
          <p:cNvSpPr/>
          <p:nvPr/>
        </p:nvSpPr>
        <p:spPr>
          <a:xfrm>
            <a:off x="5572700" y="2977840"/>
            <a:ext cx="2964637" cy="1461271"/>
          </a:xfrm>
          <a:prstGeom prst="round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dirty="0">
                <a:solidFill>
                  <a:srgbClr val="002060"/>
                </a:solidFill>
              </a:rPr>
              <a:t>Раздел 3 таблица 3200</a:t>
            </a:r>
          </a:p>
          <a:p>
            <a:pPr algn="ctr"/>
            <a:r>
              <a:rPr lang="ru-RU" sz="1600" dirty="0">
                <a:solidFill>
                  <a:srgbClr val="002060"/>
                </a:solidFill>
              </a:rPr>
              <a:t>Лабораторные обследования маркеров , ДНК или РНК ПЦР- всего обследованных , качественный результат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>
            <a:extLst>
              <a:ext uri="{FF2B5EF4-FFF2-40B4-BE49-F238E27FC236}">
                <a16:creationId xmlns:a16="http://schemas.microsoft.com/office/drawing/2014/main" id="{ABFF335F-1544-4745-B9DC-44B7D29646C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429" y="0"/>
            <a:ext cx="8552330" cy="5143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803646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A905E3DA-31E2-4137-B523-CDFC2337AE7B}"/>
              </a:ext>
            </a:extLst>
          </p:cNvPr>
          <p:cNvSpPr/>
          <p:nvPr/>
        </p:nvSpPr>
        <p:spPr>
          <a:xfrm flipH="1">
            <a:off x="1102659" y="1163170"/>
            <a:ext cx="7295028" cy="44509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/>
              <a:t>В приказе</a:t>
            </a:r>
          </a:p>
          <a:p>
            <a:pPr algn="ctr"/>
            <a:r>
              <a:rPr lang="ru-RU" dirty="0"/>
              <a:t>Генотипирование – с указанием количества человек по генотипам </a:t>
            </a:r>
          </a:p>
        </p:txBody>
      </p:sp>
      <p:sp>
        <p:nvSpPr>
          <p:cNvPr id="3" name="Прямоугольник: скругленные углы 2">
            <a:extLst>
              <a:ext uri="{FF2B5EF4-FFF2-40B4-BE49-F238E27FC236}">
                <a16:creationId xmlns:a16="http://schemas.microsoft.com/office/drawing/2014/main" id="{5309A403-83B0-497A-9F9F-1DD6F7BF5DB6}"/>
              </a:ext>
            </a:extLst>
          </p:cNvPr>
          <p:cNvSpPr/>
          <p:nvPr/>
        </p:nvSpPr>
        <p:spPr>
          <a:xfrm>
            <a:off x="1489261" y="67235"/>
            <a:ext cx="4491317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3. Таблица 3100 – обследование на ХВГС</a:t>
            </a:r>
          </a:p>
        </p:txBody>
      </p:sp>
      <p:sp>
        <p:nvSpPr>
          <p:cNvPr id="4" name="Прямоугольник: скругленные углы 3">
            <a:extLst>
              <a:ext uri="{FF2B5EF4-FFF2-40B4-BE49-F238E27FC236}">
                <a16:creationId xmlns:a16="http://schemas.microsoft.com/office/drawing/2014/main" id="{CB15F831-B14E-4B06-A498-7D83487F280F}"/>
              </a:ext>
            </a:extLst>
          </p:cNvPr>
          <p:cNvSpPr/>
          <p:nvPr/>
        </p:nvSpPr>
        <p:spPr>
          <a:xfrm>
            <a:off x="1042146" y="2345166"/>
            <a:ext cx="6333565" cy="163516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/>
              <a:t>Расшифровка ВСЕГО ОПРЕДЕЛЕНО _____</a:t>
            </a:r>
          </a:p>
          <a:p>
            <a:pPr algn="ctr"/>
            <a:r>
              <a:rPr lang="ru-RU" dirty="0"/>
              <a:t>Выявлено – по генотипам_____</a:t>
            </a:r>
          </a:p>
          <a:p>
            <a:pPr algn="ctr"/>
            <a:r>
              <a:rPr lang="ru-RU" dirty="0"/>
              <a:t>При выявлении рекомбинантных генотипов или неопределяемого – результат отнести </a:t>
            </a:r>
            <a:r>
              <a:rPr lang="ru-RU" dirty="0">
                <a:solidFill>
                  <a:srgbClr val="FF0000"/>
                </a:solidFill>
              </a:rPr>
              <a:t>в суммарную часть </a:t>
            </a:r>
          </a:p>
        </p:txBody>
      </p:sp>
    </p:spTree>
    <p:extLst>
      <p:ext uri="{BB962C8B-B14F-4D97-AF65-F5344CB8AC3E}">
        <p14:creationId xmlns:p14="http://schemas.microsoft.com/office/powerpoint/2010/main" val="8577604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506</Words>
  <Application>Microsoft Office PowerPoint</Application>
  <PresentationFormat>Экран (16:9)</PresentationFormat>
  <Paragraphs>70</Paragraphs>
  <Slides>17</Slides>
  <Notes>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0" baseType="lpstr">
      <vt:lpstr>Arial</vt:lpstr>
      <vt:lpstr>Calibri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PptxGenJS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lastModifiedBy>1</cp:lastModifiedBy>
  <cp:revision>25</cp:revision>
  <dcterms:created xsi:type="dcterms:W3CDTF">2025-12-17T17:58:22Z</dcterms:created>
  <dcterms:modified xsi:type="dcterms:W3CDTF">2025-12-18T02:50:47Z</dcterms:modified>
</cp:coreProperties>
</file>